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7"/>
  </p:notesMasterIdLst>
  <p:sldIdLst>
    <p:sldId id="283" r:id="rId4"/>
    <p:sldId id="257" r:id="rId5"/>
    <p:sldId id="314" r:id="rId6"/>
    <p:sldId id="258" r:id="rId7"/>
    <p:sldId id="264" r:id="rId8"/>
    <p:sldId id="259" r:id="rId9"/>
    <p:sldId id="260" r:id="rId10"/>
    <p:sldId id="289" r:id="rId11"/>
    <p:sldId id="295" r:id="rId12"/>
    <p:sldId id="296" r:id="rId13"/>
    <p:sldId id="305" r:id="rId14"/>
    <p:sldId id="282" r:id="rId15"/>
    <p:sldId id="265" r:id="rId16"/>
  </p:sldIdLst>
  <p:sldSz cx="18288000" cy="10288588"/>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Consolas" panose="020B0609020204030204" pitchFamily="49" charset="0"/>
      <p:regular r:id="rId24"/>
      <p:bold r:id="rId25"/>
      <p:italic r:id="rId26"/>
      <p:boldItalic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6"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871100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21056513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Creating Buffered Channels—Example</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926532" y="1538514"/>
            <a:ext cx="8128001" cy="8171543"/>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buffered channel with capacity of 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"Welcome to the Course"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"Golang Course"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(&lt;-</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(&lt;-</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4990532" y="1538514"/>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3" name="Rectangle: Rounded Corners 2">
            <a:extLst>
              <a:ext uri="{FF2B5EF4-FFF2-40B4-BE49-F238E27FC236}">
                <a16:creationId xmlns:a16="http://schemas.microsoft.com/office/drawing/2014/main" id="{420FA303-1690-2DAA-0709-C6F79CA03E88}"/>
              </a:ext>
            </a:extLst>
          </p:cNvPr>
          <p:cNvSpPr/>
          <p:nvPr/>
        </p:nvSpPr>
        <p:spPr bwMode="auto">
          <a:xfrm>
            <a:off x="9540761" y="4291579"/>
            <a:ext cx="7629640" cy="1705429"/>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Welcome to the Course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Golang Course</a:t>
            </a:r>
          </a:p>
        </p:txBody>
      </p:sp>
      <p:sp>
        <p:nvSpPr>
          <p:cNvPr id="6" name="Rectangle: Rounded Corners 5">
            <a:extLst>
              <a:ext uri="{FF2B5EF4-FFF2-40B4-BE49-F238E27FC236}">
                <a16:creationId xmlns:a16="http://schemas.microsoft.com/office/drawing/2014/main" id="{A98DCB6E-F26D-9AE3-AF7B-2B0FF1C27F7E}"/>
              </a:ext>
            </a:extLst>
          </p:cNvPr>
          <p:cNvSpPr/>
          <p:nvPr/>
        </p:nvSpPr>
        <p:spPr bwMode="auto">
          <a:xfrm>
            <a:off x="11848533" y="3863962"/>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11208625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Deadlock in Buffered Channels</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926532" y="3135086"/>
            <a:ext cx="8217468" cy="6589485"/>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"Welcome"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"Learners"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"Hello!"</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(&lt;-</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(&lt;-</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5209438" y="3135086"/>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3" name="Rectangle: Rounded Corners 2">
            <a:extLst>
              <a:ext uri="{FF2B5EF4-FFF2-40B4-BE49-F238E27FC236}">
                <a16:creationId xmlns:a16="http://schemas.microsoft.com/office/drawing/2014/main" id="{420FA303-1690-2DAA-0709-C6F79CA03E88}"/>
              </a:ext>
            </a:extLst>
          </p:cNvPr>
          <p:cNvSpPr/>
          <p:nvPr/>
        </p:nvSpPr>
        <p:spPr bwMode="auto">
          <a:xfrm>
            <a:off x="9540761" y="4291579"/>
            <a:ext cx="7629640" cy="4300878"/>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fatal error: all goroutines are asleep - deadlock!</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goroutine 1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send]:</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main.main</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tmp</a:t>
            </a:r>
            <a:r>
              <a:rPr lang="en-US" sz="2400" dirty="0">
                <a:solidFill>
                  <a:schemeClr val="tx1">
                    <a:lumMod val="65000"/>
                    <a:lumOff val="35000"/>
                  </a:schemeClr>
                </a:solidFill>
                <a:latin typeface="Consolas" panose="020B0609020204030204" pitchFamily="49" charset="0"/>
                <a:cs typeface="Arial" panose="020B0604020202020204" pitchFamily="34" charset="0"/>
              </a:rPr>
              <a:t>/xfS5MdwgQK.go:9 +0x5c</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exit status 2</a:t>
            </a:r>
          </a:p>
        </p:txBody>
      </p:sp>
      <p:sp>
        <p:nvSpPr>
          <p:cNvPr id="6" name="Rectangle: Rounded Corners 5">
            <a:extLst>
              <a:ext uri="{FF2B5EF4-FFF2-40B4-BE49-F238E27FC236}">
                <a16:creationId xmlns:a16="http://schemas.microsoft.com/office/drawing/2014/main" id="{A98DCB6E-F26D-9AE3-AF7B-2B0FF1C27F7E}"/>
              </a:ext>
            </a:extLst>
          </p:cNvPr>
          <p:cNvSpPr/>
          <p:nvPr/>
        </p:nvSpPr>
        <p:spPr bwMode="auto">
          <a:xfrm>
            <a:off x="11848533" y="3863962"/>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
        <p:nvSpPr>
          <p:cNvPr id="7" name="Rectangle: Rounded Corners 6">
            <a:extLst>
              <a:ext uri="{FF2B5EF4-FFF2-40B4-BE49-F238E27FC236}">
                <a16:creationId xmlns:a16="http://schemas.microsoft.com/office/drawing/2014/main" id="{2DDBDCD9-DFEC-0158-88A9-DA3F81D224EA}"/>
              </a:ext>
            </a:extLst>
          </p:cNvPr>
          <p:cNvSpPr/>
          <p:nvPr/>
        </p:nvSpPr>
        <p:spPr bwMode="auto">
          <a:xfrm>
            <a:off x="769256" y="1876857"/>
            <a:ext cx="16212459" cy="81405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It is defined as a situation where the program during execution will result in fatal error due to panic at run time.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7370963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P spid="6"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Create buffered channels in Go programming</a:t>
            </a:r>
          </a:p>
          <a:p>
            <a:pPr marL="179705" indent="0">
              <a:buNone/>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Go Channels</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Concurrency in Golang</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Buffered Channels</a:t>
            </a:r>
          </a:p>
          <a:p>
            <a:r>
              <a:rPr lang="en-US" dirty="0"/>
              <a:t>Characteristics of Buffered Channels</a:t>
            </a:r>
          </a:p>
          <a:p>
            <a:r>
              <a:rPr lang="en-US" dirty="0"/>
              <a:t>Creating Buffered Channels</a:t>
            </a:r>
          </a:p>
          <a:p>
            <a:r>
              <a:rPr lang="en-US" dirty="0"/>
              <a:t>Deadlock in Buffered Channels</a:t>
            </a:r>
          </a:p>
          <a:p>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Work with buffered channels in Go programming</a:t>
            </a:r>
          </a:p>
          <a:p>
            <a:r>
              <a:rPr lang="en-US" dirty="0"/>
              <a:t>Understand the concept of deadlock in buffered channel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Buffered Channels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Buffered Channels</a:t>
            </a:r>
          </a:p>
        </p:txBody>
      </p:sp>
      <p:sp>
        <p:nvSpPr>
          <p:cNvPr id="4" name="Rectangle: Rounded Corners 3"/>
          <p:cNvSpPr/>
          <p:nvPr/>
        </p:nvSpPr>
        <p:spPr bwMode="auto">
          <a:xfrm>
            <a:off x="607218" y="2424440"/>
            <a:ext cx="13152325"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Golang provides buffered channels, which allow you to specify a fixed length of buffer capacity so one can send that number of data values at once.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Buffered channels have a specified capacity greater than zero.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This allows them to hold multiple values before blocking the sender.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Buffered channels provide a form of decoupling between sender and receiver, making them suitable for scenarios where strict synchronization is not required.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Characteristics of Buffered Channels</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39177" y="7118472"/>
            <a:ext cx="5245738" cy="1569660"/>
          </a:xfrm>
          <a:prstGeom prst="rect">
            <a:avLst/>
          </a:prstGeom>
          <a:noFill/>
        </p:spPr>
        <p:txBody>
          <a:bodyPr wrap="square" lIns="0" rIns="0" rtlCol="0" anchor="b">
            <a:spAutoFit/>
          </a:bodyPr>
          <a:lstStyle/>
          <a:p>
            <a:r>
              <a:rPr lang="en-US" sz="2400" b="1" noProof="1">
                <a:solidFill>
                  <a:schemeClr val="accent4">
                    <a:lumMod val="75000"/>
                  </a:schemeClr>
                </a:solidFill>
                <a:latin typeface="Arial" panose="020B0604020202020204" pitchFamily="34" charset="0"/>
                <a:cs typeface="Arial" panose="020B0604020202020204" pitchFamily="34" charset="0"/>
              </a:rPr>
              <a:t>They enable asynchronous communication, where the sender can continue its work without waiting for an immediate receiver.</a:t>
            </a:r>
            <a:endParaRPr lang="en-US" sz="2400" noProof="1">
              <a:solidFill>
                <a:schemeClr val="accent4">
                  <a:lumMod val="75000"/>
                </a:schemeClr>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7195533"/>
            <a:ext cx="5127019" cy="1200329"/>
          </a:xfrm>
          <a:prstGeom prst="rect">
            <a:avLst/>
          </a:prstGeom>
          <a:noFill/>
        </p:spPr>
        <p:txBody>
          <a:bodyPr wrap="square" lIns="0" rIns="0" rtlCol="0" anchor="b">
            <a:spAutoFit/>
          </a:bodyPr>
          <a:lstStyle/>
          <a:p>
            <a:pPr algn="r"/>
            <a:r>
              <a:rPr lang="en-US" sz="2400" b="1" noProof="1">
                <a:solidFill>
                  <a:srgbClr val="70AD47"/>
                </a:solidFill>
                <a:latin typeface="Arial" panose="020B0604020202020204" pitchFamily="34" charset="0"/>
                <a:cs typeface="Arial" panose="020B0604020202020204" pitchFamily="34" charset="0"/>
              </a:rPr>
              <a:t>Buffered channels allow for looser coupling between sender and receiver goroutines. </a:t>
            </a:r>
            <a:endParaRPr lang="en-US" sz="2400" noProof="1">
              <a:solidFill>
                <a:srgbClr val="70AD4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1FD43169-74B9-E24B-F27D-1E72D56BB496}"/>
              </a:ext>
            </a:extLst>
          </p:cNvPr>
          <p:cNvSpPr txBox="1"/>
          <p:nvPr/>
        </p:nvSpPr>
        <p:spPr>
          <a:xfrm>
            <a:off x="11939177" y="2786712"/>
            <a:ext cx="4521735" cy="830997"/>
          </a:xfrm>
          <a:prstGeom prst="rect">
            <a:avLst/>
          </a:prstGeom>
          <a:noFill/>
        </p:spPr>
        <p:txBody>
          <a:bodyPr wrap="square" lIns="0" rIns="0" rtlCol="0" anchor="b">
            <a:spAutoFit/>
          </a:bodyPr>
          <a:lstStyle/>
          <a:p>
            <a:r>
              <a:rPr lang="en-US" sz="2400" b="1" noProof="1">
                <a:solidFill>
                  <a:srgbClr val="8497B0"/>
                </a:solidFill>
                <a:latin typeface="Arial" panose="020B0604020202020204" pitchFamily="34" charset="0"/>
                <a:cs typeface="Arial" panose="020B0604020202020204" pitchFamily="34" charset="0"/>
              </a:rPr>
              <a:t>They have specified capacity greater than zero</a:t>
            </a:r>
            <a:endParaRPr lang="en-US" sz="2400" noProof="1">
              <a:solidFill>
                <a:srgbClr val="8497B0"/>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EDEDAAF1-CAFE-AD6A-8A6F-753A32FE8B58}"/>
              </a:ext>
            </a:extLst>
          </p:cNvPr>
          <p:cNvSpPr txBox="1"/>
          <p:nvPr/>
        </p:nvSpPr>
        <p:spPr>
          <a:xfrm>
            <a:off x="1180278" y="2048049"/>
            <a:ext cx="4972631" cy="1569660"/>
          </a:xfrm>
          <a:prstGeom prst="rect">
            <a:avLst/>
          </a:prstGeom>
          <a:noFill/>
        </p:spPr>
        <p:txBody>
          <a:bodyPr wrap="square" lIns="0" rIns="0" rtlCol="0" anchor="b">
            <a:spAutoFit/>
          </a:bodyPr>
          <a:lstStyle/>
          <a:p>
            <a:pPr algn="r"/>
            <a:r>
              <a:rPr lang="en-US" sz="2400" b="1" noProof="1">
                <a:solidFill>
                  <a:srgbClr val="ED7D31"/>
                </a:solidFill>
                <a:latin typeface="Arial" panose="020B0604020202020204" pitchFamily="34" charset="0"/>
                <a:cs typeface="Arial" panose="020B0604020202020204" pitchFamily="34" charset="0"/>
              </a:rPr>
              <a:t>Non-blocking on a send operation in a buffered channel blocks is only possible when the channel is full.</a:t>
            </a:r>
            <a:endParaRPr lang="en-US" sz="2400" noProof="1">
              <a:solidFill>
                <a:srgbClr val="ED7D31"/>
              </a:solidFill>
              <a:latin typeface="Arial" panose="020B0604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Buffered Channels</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0" y="2059778"/>
            <a:ext cx="16314057" cy="158800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Buffered channels can be created by passing an additional capacity parameter to the </a:t>
            </a:r>
            <a:r>
              <a:rPr lang="en-US" sz="2400" b="1" dirty="0">
                <a:solidFill>
                  <a:schemeClr val="tx1">
                    <a:lumMod val="65000"/>
                    <a:lumOff val="35000"/>
                  </a:schemeClr>
                </a:solidFill>
                <a:latin typeface="Arial" panose="020B0604020202020204" pitchFamily="34" charset="0"/>
                <a:cs typeface="Arial" panose="020B0604020202020204" pitchFamily="34" charset="0"/>
              </a:rPr>
              <a:t>make( )</a:t>
            </a:r>
            <a:r>
              <a:rPr lang="en-US" sz="2400" dirty="0">
                <a:solidFill>
                  <a:schemeClr val="tx1">
                    <a:lumMod val="65000"/>
                    <a:lumOff val="35000"/>
                  </a:schemeClr>
                </a:solidFill>
                <a:latin typeface="Arial" panose="020B0604020202020204" pitchFamily="34" charset="0"/>
                <a:cs typeface="Arial" panose="020B0604020202020204" pitchFamily="34" charset="0"/>
              </a:rPr>
              <a:t> function which specifies the size of the buffer.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079999" y="5159142"/>
            <a:ext cx="7924801" cy="3034727"/>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type, capacity)           //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defines channel type </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636951" y="4731525"/>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726</TotalTime>
  <Words>715</Words>
  <Application>Microsoft Office PowerPoint</Application>
  <PresentationFormat>Custom</PresentationFormat>
  <Paragraphs>81</Paragraphs>
  <Slides>13</Slides>
  <Notes>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13</vt:i4>
      </vt:variant>
    </vt:vector>
  </HeadingPairs>
  <TitlesOfParts>
    <vt:vector size="21" baseType="lpstr">
      <vt:lpstr>Arial</vt:lpstr>
      <vt:lpstr>Google Sans</vt:lpstr>
      <vt:lpstr>Calibri Light</vt:lpstr>
      <vt:lpstr>Calibri</vt:lpstr>
      <vt:lpstr>Consolas</vt:lpstr>
      <vt:lpstr>Office Theme</vt:lpstr>
      <vt:lpstr>Custom Design</vt:lpstr>
      <vt:lpstr>1_Custom Design</vt:lpstr>
      <vt:lpstr>PowerPoint Presentation</vt:lpstr>
      <vt:lpstr>PowerPoint Presentation</vt:lpstr>
      <vt:lpstr>PowerPoint Presentation</vt:lpstr>
      <vt:lpstr>Topics</vt:lpstr>
      <vt:lpstr>Learning Objectives</vt:lpstr>
      <vt:lpstr>Buffered Channels</vt:lpstr>
      <vt:lpstr>Introduction to Buffered Channels</vt:lpstr>
      <vt:lpstr>Characteristics of Buffered Channels</vt:lpstr>
      <vt:lpstr>Creating Buffered Channels</vt:lpstr>
      <vt:lpstr>Creating Buffered Channels—Example</vt:lpstr>
      <vt:lpstr>Deadlock in Buffered Channels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87</cp:revision>
  <dcterms:created xsi:type="dcterms:W3CDTF">2023-08-03T08:03:00Z</dcterms:created>
  <dcterms:modified xsi:type="dcterms:W3CDTF">2023-11-02T06:37:38Z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